
<file path=[Content_Types].xml><?xml version="1.0" encoding="utf-8"?>
<Types xmlns="http://schemas.openxmlformats.org/package/2006/content-types">
  <Default Extension="png" ContentType="image/pn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8" r:id="rId2"/>
    <p:sldId id="259" r:id="rId3"/>
    <p:sldId id="288" r:id="rId4"/>
    <p:sldId id="289" r:id="rId5"/>
    <p:sldId id="290" r:id="rId6"/>
    <p:sldId id="291" r:id="rId7"/>
    <p:sldId id="293" r:id="rId8"/>
    <p:sldId id="294" r:id="rId9"/>
    <p:sldId id="292" r:id="rId10"/>
    <p:sldId id="295" r:id="rId11"/>
    <p:sldId id="285" r:id="rId12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624"/>
    <p:restoredTop sz="93073"/>
  </p:normalViewPr>
  <p:slideViewPr>
    <p:cSldViewPr snapToGrid="0" snapToObjects="1">
      <p:cViewPr varScale="1">
        <p:scale>
          <a:sx n="77" d="100"/>
          <a:sy n="77" d="100"/>
        </p:scale>
        <p:origin x="191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5" name="Shape 125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91335099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24923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Shape 12"/>
          <p:cNvSpPr>
            <a:spLocks noGrp="1"/>
          </p:cNvSpPr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>
            <a:spLocks noGrp="1"/>
          </p:cNvSpPr>
          <p:nvPr>
            <p:ph type="body" sz="quarter" idx="13"/>
          </p:nvPr>
        </p:nvSpPr>
        <p:spPr>
          <a:xfrm>
            <a:off x="1270000" y="6362700"/>
            <a:ext cx="10464800" cy="4699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–Johnny Appleseed</a:t>
            </a:r>
          </a:p>
        </p:txBody>
      </p:sp>
      <p:sp>
        <p:nvSpPr>
          <p:cNvPr id="94" name="Shape 94"/>
          <p:cNvSpPr>
            <a:spLocks noGrp="1"/>
          </p:cNvSpPr>
          <p:nvPr>
            <p:ph type="body" sz="quarter" idx="14"/>
          </p:nvPr>
        </p:nvSpPr>
        <p:spPr>
          <a:xfrm>
            <a:off x="1270000" y="4267200"/>
            <a:ext cx="10464800" cy="6858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800"/>
            </a:lvl1pPr>
          </a:lstStyle>
          <a:p>
            <a:r>
              <a:t>“Type a quote here.” </a:t>
            </a:r>
          </a:p>
        </p:txBody>
      </p:sp>
      <p:sp>
        <p:nvSpPr>
          <p:cNvPr id="95" name="Shape 9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/>
          </p:cNvSpPr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hape 10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pic" idx="13"/>
          </p:nvPr>
        </p:nvSpPr>
        <p:spPr>
          <a:xfrm>
            <a:off x="1606550" y="635000"/>
            <a:ext cx="9779000" cy="5918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sz="quarter" idx="1"/>
          </p:nvPr>
        </p:nvSpPr>
        <p:spPr>
          <a:xfrm>
            <a:off x="1270000" y="81915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hape 23"/>
          <p:cNvSpPr>
            <a:spLocks noGrp="1"/>
          </p:cNvSpPr>
          <p:nvPr>
            <p:ph type="sldNum" sz="quarter" idx="2"/>
          </p:nvPr>
        </p:nvSpPr>
        <p:spPr>
          <a:xfrm>
            <a:off x="6311798" y="9245600"/>
            <a:ext cx="368504" cy="3810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>
            <a:spLocks noGrp="1"/>
          </p:cNvSpPr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hape 3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/>
          </p:cNvSpPr>
          <p:nvPr>
            <p:ph type="pic" sz="half" idx="13"/>
          </p:nvPr>
        </p:nvSpPr>
        <p:spPr>
          <a:xfrm>
            <a:off x="6718300" y="635000"/>
            <a:ext cx="5334000" cy="8229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Shape 39"/>
          <p:cNvSpPr>
            <a:spLocks noGrp="1"/>
          </p:cNvSpPr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40" name="Shape 40"/>
          <p:cNvSpPr>
            <a:spLocks noGrp="1"/>
          </p:cNvSpPr>
          <p:nvPr>
            <p:ph type="body" sz="quarter" idx="1"/>
          </p:nvPr>
        </p:nvSpPr>
        <p:spPr>
          <a:xfrm>
            <a:off x="952500" y="4762500"/>
            <a:ext cx="5334000" cy="41021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hape 4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hape 4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Shape 5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hape 5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/>
          </p:cNvSpPr>
          <p:nvPr>
            <p:ph type="pic" sz="half" idx="13"/>
          </p:nvPr>
        </p:nvSpPr>
        <p:spPr>
          <a:xfrm>
            <a:off x="6718300" y="2603500"/>
            <a:ext cx="5334000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Shape 6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Shape 67"/>
          <p:cNvSpPr>
            <a:spLocks noGrp="1"/>
          </p:cNvSpPr>
          <p:nvPr>
            <p:ph type="body" sz="half" idx="1"/>
          </p:nvPr>
        </p:nvSpPr>
        <p:spPr>
          <a:xfrm>
            <a:off x="952500" y="26035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028700" indent="-342900">
              <a:spcBef>
                <a:spcPts val="3200"/>
              </a:spcBef>
              <a:defRPr sz="2800"/>
            </a:lvl3pPr>
            <a:lvl4pPr marL="1371600" indent="-342900">
              <a:spcBef>
                <a:spcPts val="3200"/>
              </a:spcBef>
              <a:defRPr sz="2800"/>
            </a:lvl4pPr>
            <a:lvl5pPr marL="1714500" indent="-342900">
              <a:spcBef>
                <a:spcPts val="3200"/>
              </a:spcBef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hape 6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>
            <a:spLocks noGrp="1"/>
          </p:cNvSpPr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hape 7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/>
          </p:cNvSpPr>
          <p:nvPr>
            <p:ph type="pic" sz="quarter" idx="13"/>
          </p:nvPr>
        </p:nvSpPr>
        <p:spPr>
          <a:xfrm>
            <a:off x="6718300" y="5092700"/>
            <a:ext cx="5334000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Shape 84"/>
          <p:cNvSpPr>
            <a:spLocks noGrp="1"/>
          </p:cNvSpPr>
          <p:nvPr>
            <p:ph type="pic" sz="quarter" idx="14"/>
          </p:nvPr>
        </p:nvSpPr>
        <p:spPr>
          <a:xfrm>
            <a:off x="6724518" y="889000"/>
            <a:ext cx="5334001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Shape 85"/>
          <p:cNvSpPr>
            <a:spLocks noGrp="1"/>
          </p:cNvSpPr>
          <p:nvPr>
            <p:ph type="pic" sz="half" idx="15"/>
          </p:nvPr>
        </p:nvSpPr>
        <p:spPr>
          <a:xfrm>
            <a:off x="952500" y="889000"/>
            <a:ext cx="5334000" cy="7975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hape 8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952500" y="4445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952500" y="26035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6311798" y="9251950"/>
            <a:ext cx="368504" cy="3810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2.m4a"/><Relationship Id="rId7" Type="http://schemas.openxmlformats.org/officeDocument/2006/relationships/image" Target="../media/image2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.m4a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media" Target="../media/media20.m4a"/><Relationship Id="rId7" Type="http://schemas.openxmlformats.org/officeDocument/2006/relationships/image" Target="../media/image3.png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6.xml"/><Relationship Id="rId4" Type="http://schemas.openxmlformats.org/officeDocument/2006/relationships/audio" Target="../media/media20.m4a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media" Target="../media/media22.m4a"/><Relationship Id="rId7" Type="http://schemas.openxmlformats.org/officeDocument/2006/relationships/image" Target="../media/image3.png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4" Type="http://schemas.openxmlformats.org/officeDocument/2006/relationships/audio" Target="../media/media22.m4a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4.m4a"/><Relationship Id="rId7" Type="http://schemas.openxmlformats.org/officeDocument/2006/relationships/image" Target="../media/image3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6.xml"/><Relationship Id="rId4" Type="http://schemas.openxmlformats.org/officeDocument/2006/relationships/audio" Target="../media/media4.m4a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6.m4a"/><Relationship Id="rId7" Type="http://schemas.openxmlformats.org/officeDocument/2006/relationships/image" Target="../media/image3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6.xml"/><Relationship Id="rId4" Type="http://schemas.openxmlformats.org/officeDocument/2006/relationships/audio" Target="../media/media6.m4a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8.m4a"/><Relationship Id="rId7" Type="http://schemas.openxmlformats.org/officeDocument/2006/relationships/image" Target="../media/image3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6.xml"/><Relationship Id="rId4" Type="http://schemas.openxmlformats.org/officeDocument/2006/relationships/audio" Target="../media/media8.m4a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10.m4a"/><Relationship Id="rId7" Type="http://schemas.openxmlformats.org/officeDocument/2006/relationships/image" Target="../media/image3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6.xml"/><Relationship Id="rId4" Type="http://schemas.openxmlformats.org/officeDocument/2006/relationships/audio" Target="../media/media10.m4a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12.m4a"/><Relationship Id="rId7" Type="http://schemas.openxmlformats.org/officeDocument/2006/relationships/image" Target="../media/image3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6.xml"/><Relationship Id="rId4" Type="http://schemas.openxmlformats.org/officeDocument/2006/relationships/audio" Target="../media/media12.m4a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media" Target="../media/media14.m4a"/><Relationship Id="rId7" Type="http://schemas.openxmlformats.org/officeDocument/2006/relationships/image" Target="../media/image3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6.xml"/><Relationship Id="rId4" Type="http://schemas.openxmlformats.org/officeDocument/2006/relationships/audio" Target="../media/media14.m4a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16.m4a"/><Relationship Id="rId7" Type="http://schemas.openxmlformats.org/officeDocument/2006/relationships/image" Target="../media/image3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6.xml"/><Relationship Id="rId4" Type="http://schemas.openxmlformats.org/officeDocument/2006/relationships/audio" Target="../media/media16.m4a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media" Target="../media/media18.m4a"/><Relationship Id="rId7" Type="http://schemas.openxmlformats.org/officeDocument/2006/relationships/image" Target="../media/image3.pn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6.xml"/><Relationship Id="rId4" Type="http://schemas.openxmlformats.org/officeDocument/2006/relationships/audio" Target="../media/media18.m4a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>
            <a:lvl1pPr>
              <a:defRPr>
                <a:solidFill>
                  <a:srgbClr val="009CDE"/>
                </a:solidFill>
              </a:defRPr>
            </a:lvl1pPr>
          </a:lstStyle>
          <a:p>
            <a:r>
              <a:rPr lang="en-US" dirty="0"/>
              <a:t>The New Zealand experience and thoughts on future validation of models</a:t>
            </a:r>
            <a:endParaRPr sz="6000" dirty="0"/>
          </a:p>
        </p:txBody>
      </p:sp>
      <p:sp>
        <p:nvSpPr>
          <p:cNvPr id="134" name="Shape 134"/>
          <p:cNvSpPr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Bevin Harris</a:t>
            </a:r>
          </a:p>
          <a:p>
            <a:r>
              <a:rPr lang="en-AU" dirty="0" err="1" smtClean="0"/>
              <a:t>Interbull</a:t>
            </a:r>
            <a:r>
              <a:rPr lang="en-AU" dirty="0" smtClean="0"/>
              <a:t> Workshop 2017</a:t>
            </a:r>
            <a:endParaRPr dirty="0"/>
          </a:p>
        </p:txBody>
      </p:sp>
      <p:pic>
        <p:nvPicPr>
          <p:cNvPr id="135" name="pasted-image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0486043" y="8350850"/>
            <a:ext cx="2226657" cy="1136050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1.m4a"/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28600" y="8674100"/>
            <a:ext cx="812800" cy="812800"/>
          </a:xfrm>
          <a:prstGeom prst="rect">
            <a:avLst/>
          </a:prstGeom>
        </p:spPr>
      </p:pic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976100" y="87249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spd="med" advTm="3308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18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57" objId="2"/>
        <p14:stopEvt time="32076" objId="2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sted-image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0613043" y="8477850"/>
            <a:ext cx="2226657" cy="1136050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en-AU" dirty="0" smtClean="0"/>
              <a:t>Genomic evaluation validation methods</a:t>
            </a:r>
          </a:p>
          <a:p>
            <a:pPr lvl="1"/>
            <a:r>
              <a:rPr lang="en-AU" dirty="0" err="1" smtClean="0"/>
              <a:t>Interbull</a:t>
            </a:r>
            <a:r>
              <a:rPr lang="en-AU" dirty="0" smtClean="0"/>
              <a:t> forward prediction validation method is used routinely by LIC (within breed)</a:t>
            </a:r>
          </a:p>
          <a:p>
            <a:pPr lvl="2"/>
            <a:r>
              <a:rPr lang="en-AU" dirty="0" smtClean="0"/>
              <a:t>Quality control of the genomic selection program</a:t>
            </a:r>
          </a:p>
          <a:p>
            <a:pPr lvl="2"/>
            <a:r>
              <a:rPr lang="en-AU" dirty="0" smtClean="0"/>
              <a:t>Testing new methods for genomic selection</a:t>
            </a:r>
          </a:p>
          <a:p>
            <a:pPr lvl="1"/>
            <a:r>
              <a:rPr lang="en-AU" dirty="0" smtClean="0"/>
              <a:t>Genetic trend type validation methods would be useful for single step genomic evaluations</a:t>
            </a:r>
          </a:p>
        </p:txBody>
      </p:sp>
      <p:sp>
        <p:nvSpPr>
          <p:cNvPr id="6" name="Shape 137"/>
          <p:cNvSpPr>
            <a:spLocks noGrp="1"/>
          </p:cNvSpPr>
          <p:nvPr>
            <p:ph type="title"/>
          </p:nvPr>
        </p:nvSpPr>
        <p:spPr>
          <a:xfrm>
            <a:off x="952500" y="444500"/>
            <a:ext cx="11099800" cy="2159000"/>
          </a:xfrm>
          <a:prstGeom prst="rect">
            <a:avLst/>
          </a:prstGeom>
        </p:spPr>
        <p:txBody>
          <a:bodyPr>
            <a:normAutofit fontScale="90000"/>
          </a:bodyPr>
          <a:lstStyle>
            <a:lvl1pPr>
              <a:defRPr>
                <a:solidFill>
                  <a:srgbClr val="009CDE"/>
                </a:solidFill>
              </a:defRPr>
            </a:lvl1pPr>
          </a:lstStyle>
          <a:p>
            <a:r>
              <a:rPr lang="en-AU" dirty="0"/>
              <a:t/>
            </a:r>
            <a:br>
              <a:rPr lang="en-AU" dirty="0"/>
            </a:br>
            <a:r>
              <a:rPr lang="en-AU" dirty="0" smtClean="0"/>
              <a:t>GMACE</a:t>
            </a:r>
            <a:r>
              <a:rPr lang="en-AU" dirty="0"/>
              <a:t/>
            </a:r>
            <a:br>
              <a:rPr lang="en-AU" dirty="0"/>
            </a:br>
            <a:endParaRPr dirty="0"/>
          </a:p>
        </p:txBody>
      </p:sp>
      <p:pic>
        <p:nvPicPr>
          <p:cNvPr id="2" name="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9700" y="8639475"/>
            <a:ext cx="812800" cy="812800"/>
          </a:xfrm>
          <a:prstGeom prst="rect">
            <a:avLst/>
          </a:prstGeom>
        </p:spPr>
      </p:pic>
      <p:pic>
        <p:nvPicPr>
          <p:cNvPr id="5" name="Sound 4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976100" y="87249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030499"/>
      </p:ext>
    </p:extLst>
  </p:cSld>
  <p:clrMapOvr>
    <a:masterClrMapping/>
  </p:clrMapOvr>
  <p:transition spd="med" advTm="6913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58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9" objId="2"/>
        <p14:stopEvt time="65987" objId="2"/>
      </p14:showEvt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Shape 246"/>
          <p:cNvSpPr>
            <a:spLocks noGrp="1"/>
          </p:cNvSpPr>
          <p:nvPr>
            <p:ph type="title"/>
          </p:nvPr>
        </p:nvSpPr>
        <p:spPr>
          <a:xfrm>
            <a:off x="952500" y="3797300"/>
            <a:ext cx="11099800" cy="2159000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dirty="0"/>
              <a:t>Questions</a:t>
            </a:r>
            <a:r>
              <a:rPr dirty="0" smtClean="0"/>
              <a:t>?</a:t>
            </a:r>
            <a:r>
              <a:rPr lang="en-AU" dirty="0" smtClean="0"/>
              <a:t/>
            </a:r>
            <a:br>
              <a:rPr lang="en-AU" dirty="0" smtClean="0"/>
            </a:br>
            <a:r>
              <a:rPr lang="en-AU" dirty="0" smtClean="0">
                <a:solidFill>
                  <a:srgbClr val="00B0F0"/>
                </a:solidFill>
              </a:rPr>
              <a:t>Email: </a:t>
            </a:r>
            <a:r>
              <a:rPr lang="en-AU" dirty="0" err="1" smtClean="0">
                <a:solidFill>
                  <a:srgbClr val="00B0F0"/>
                </a:solidFill>
              </a:rPr>
              <a:t>bharris@lic.co.nz</a:t>
            </a:r>
            <a:endParaRPr dirty="0">
              <a:solidFill>
                <a:srgbClr val="00B0F0"/>
              </a:solidFill>
            </a:endParaRPr>
          </a:p>
        </p:txBody>
      </p:sp>
      <p:pic>
        <p:nvPicPr>
          <p:cNvPr id="3" name="pasted-image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0613043" y="8477850"/>
            <a:ext cx="2226657" cy="1136050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9700" y="8801100"/>
            <a:ext cx="812800" cy="812800"/>
          </a:xfrm>
          <a:prstGeom prst="rect">
            <a:avLst/>
          </a:prstGeom>
        </p:spPr>
      </p:pic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976100" y="87249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spd="med" advTm="2229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09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0" objId="2"/>
        <p14:stopEvt time="21101" objId="2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9CDE"/>
                </a:solidFill>
              </a:defRPr>
            </a:lvl1pPr>
          </a:lstStyle>
          <a:p>
            <a:r>
              <a:rPr lang="en-AU" dirty="0" smtClean="0"/>
              <a:t>Introduction</a:t>
            </a:r>
            <a:endParaRPr dirty="0"/>
          </a:p>
        </p:txBody>
      </p:sp>
      <p:sp>
        <p:nvSpPr>
          <p:cNvPr id="138" name="Shape 138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AU" dirty="0" smtClean="0"/>
              <a:t>Background on NZ genetic evaluation</a:t>
            </a:r>
          </a:p>
          <a:p>
            <a:r>
              <a:rPr lang="en-AU" dirty="0" smtClean="0"/>
              <a:t>State of genomic evaluation in NZ</a:t>
            </a:r>
          </a:p>
          <a:p>
            <a:r>
              <a:rPr lang="en-AU" dirty="0" smtClean="0"/>
              <a:t>Overview of </a:t>
            </a:r>
            <a:r>
              <a:rPr lang="en-AU" dirty="0"/>
              <a:t>genomic evaluation </a:t>
            </a:r>
            <a:r>
              <a:rPr lang="en-AU" dirty="0" smtClean="0"/>
              <a:t>changes in 2017</a:t>
            </a:r>
          </a:p>
          <a:p>
            <a:r>
              <a:rPr lang="en-AU" dirty="0" smtClean="0"/>
              <a:t>Comments on MACE, GMACE and validation procedures</a:t>
            </a:r>
          </a:p>
          <a:p>
            <a:endParaRPr lang="en-AU" dirty="0" smtClean="0"/>
          </a:p>
          <a:p>
            <a:endParaRPr dirty="0"/>
          </a:p>
        </p:txBody>
      </p:sp>
      <p:pic>
        <p:nvPicPr>
          <p:cNvPr id="139" name="pasted-image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0486043" y="8350850"/>
            <a:ext cx="2226657" cy="1136050"/>
          </a:xfrm>
          <a:prstGeom prst="rect">
            <a:avLst/>
          </a:prstGeom>
          <a:ln w="12700">
            <a:miter lim="400000"/>
          </a:ln>
        </p:spPr>
      </p:pic>
      <p:pic>
        <p:nvPicPr>
          <p:cNvPr id="140" name="pasted-image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0613043" y="8477850"/>
            <a:ext cx="2226657" cy="1136050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2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92100" y="8674100"/>
            <a:ext cx="812800" cy="812800"/>
          </a:xfrm>
          <a:prstGeom prst="rect">
            <a:avLst/>
          </a:prstGeom>
        </p:spPr>
      </p:pic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976100" y="87249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spd="med" advTm="3012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88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9" objId="2"/>
        <p14:stopEvt time="28982" objId="2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AU" dirty="0"/>
              <a:t>National traditional genetic evaluation was handed over to </a:t>
            </a:r>
            <a:r>
              <a:rPr lang="en-AU" dirty="0" err="1"/>
              <a:t>DairyNZ</a:t>
            </a:r>
            <a:r>
              <a:rPr lang="en-AU" dirty="0"/>
              <a:t> from LIC in January </a:t>
            </a:r>
            <a:r>
              <a:rPr lang="en-AU" dirty="0" smtClean="0"/>
              <a:t>2017</a:t>
            </a:r>
          </a:p>
          <a:p>
            <a:r>
              <a:rPr lang="en-AU" dirty="0" err="1"/>
              <a:t>DairyNZ</a:t>
            </a:r>
            <a:r>
              <a:rPr lang="en-AU" dirty="0"/>
              <a:t> is an independent levy based </a:t>
            </a:r>
            <a:r>
              <a:rPr lang="en-AU" dirty="0" smtClean="0"/>
              <a:t>organisation</a:t>
            </a:r>
            <a:endParaRPr lang="en-AU" dirty="0"/>
          </a:p>
          <a:p>
            <a:pPr lvl="1"/>
            <a:r>
              <a:rPr lang="en-AU" dirty="0" err="1"/>
              <a:t>DairyNZ</a:t>
            </a:r>
            <a:r>
              <a:rPr lang="en-AU" dirty="0"/>
              <a:t> has ownership of sire proofs and responsible for publication of sire </a:t>
            </a:r>
            <a:r>
              <a:rPr lang="en-AU" dirty="0" smtClean="0"/>
              <a:t>information</a:t>
            </a:r>
          </a:p>
          <a:p>
            <a:pPr lvl="1"/>
            <a:r>
              <a:rPr lang="en-AU" dirty="0" smtClean="0"/>
              <a:t>LIC </a:t>
            </a:r>
            <a:r>
              <a:rPr lang="en-AU" dirty="0"/>
              <a:t>has ownership of </a:t>
            </a:r>
            <a:r>
              <a:rPr lang="en-AU" dirty="0" smtClean="0"/>
              <a:t>cow proofs </a:t>
            </a:r>
            <a:r>
              <a:rPr lang="en-AU" dirty="0"/>
              <a:t>and responsible for publication of </a:t>
            </a:r>
            <a:r>
              <a:rPr lang="en-AU" dirty="0" smtClean="0"/>
              <a:t>cow information</a:t>
            </a:r>
            <a:endParaRPr lang="en-AU" dirty="0"/>
          </a:p>
          <a:p>
            <a:r>
              <a:rPr lang="en-AU" dirty="0" smtClean="0"/>
              <a:t>Genomic </a:t>
            </a:r>
            <a:r>
              <a:rPr lang="en-AU" dirty="0"/>
              <a:t>evaluation is under taken separately by the two major breeding companies – LIC and </a:t>
            </a:r>
            <a:r>
              <a:rPr lang="en-AU" dirty="0" smtClean="0"/>
              <a:t/>
            </a:r>
            <a:br>
              <a:rPr lang="en-AU" dirty="0" smtClean="0"/>
            </a:br>
            <a:r>
              <a:rPr lang="en-AU" dirty="0" smtClean="0"/>
              <a:t>CRV-</a:t>
            </a:r>
            <a:r>
              <a:rPr lang="en-AU" dirty="0" err="1" smtClean="0"/>
              <a:t>Ambreed</a:t>
            </a:r>
            <a:endParaRPr lang="en-AU" dirty="0"/>
          </a:p>
        </p:txBody>
      </p:sp>
      <p:pic>
        <p:nvPicPr>
          <p:cNvPr id="4" name="pasted-image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0613043" y="8477850"/>
            <a:ext cx="2226657" cy="1136050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Shape 137"/>
          <p:cNvSpPr>
            <a:spLocks noGrp="1"/>
          </p:cNvSpPr>
          <p:nvPr>
            <p:ph type="title"/>
          </p:nvPr>
        </p:nvSpPr>
        <p:spPr>
          <a:xfrm>
            <a:off x="952500" y="444500"/>
            <a:ext cx="11099800" cy="2159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9CDE"/>
                </a:solidFill>
              </a:defRPr>
            </a:lvl1pPr>
          </a:lstStyle>
          <a:p>
            <a:r>
              <a:rPr lang="en-AU" dirty="0" smtClean="0"/>
              <a:t>Background</a:t>
            </a:r>
            <a:endParaRPr dirty="0"/>
          </a:p>
        </p:txBody>
      </p:sp>
      <p:pic>
        <p:nvPicPr>
          <p:cNvPr id="2" name="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9700" y="8639475"/>
            <a:ext cx="812800" cy="812800"/>
          </a:xfrm>
          <a:prstGeom prst="rect">
            <a:avLst/>
          </a:prstGeom>
        </p:spPr>
      </p:pic>
      <p:pic>
        <p:nvPicPr>
          <p:cNvPr id="5" name="Sound 4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976100" y="87249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594557"/>
      </p:ext>
    </p:extLst>
  </p:cSld>
  <p:clrMapOvr>
    <a:masterClrMapping/>
  </p:clrMapOvr>
  <p:transition spd="med" advTm="5586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39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0" objId="2"/>
        <p14:stopEvt time="54161" objId="2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>
            <a:lvl1pPr>
              <a:defRPr>
                <a:solidFill>
                  <a:srgbClr val="009CDE"/>
                </a:solidFill>
              </a:defRPr>
            </a:lvl1pPr>
          </a:lstStyle>
          <a:p>
            <a:r>
              <a:rPr lang="en-AU" dirty="0" smtClean="0"/>
              <a:t/>
            </a:r>
            <a:br>
              <a:rPr lang="en-AU" dirty="0" smtClean="0"/>
            </a:br>
            <a:r>
              <a:rPr lang="en-AU" dirty="0" smtClean="0"/>
              <a:t>Genomic </a:t>
            </a:r>
            <a:r>
              <a:rPr lang="en-AU" dirty="0"/>
              <a:t>evaluation in NZ</a:t>
            </a:r>
            <a:br>
              <a:rPr lang="en-AU" dirty="0"/>
            </a:br>
            <a:endParaRPr dirty="0"/>
          </a:p>
        </p:txBody>
      </p:sp>
      <p:pic>
        <p:nvPicPr>
          <p:cNvPr id="139" name="pasted-image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0486043" y="8350850"/>
            <a:ext cx="2226657" cy="1136050"/>
          </a:xfrm>
          <a:prstGeom prst="rect">
            <a:avLst/>
          </a:prstGeom>
          <a:ln w="12700">
            <a:miter lim="400000"/>
          </a:ln>
        </p:spPr>
      </p:pic>
      <p:pic>
        <p:nvPicPr>
          <p:cNvPr id="140" name="pasted-image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0613043" y="8477850"/>
            <a:ext cx="2226657" cy="1136050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Text Placeholder 2"/>
          <p:cNvSpPr txBox="1">
            <a:spLocks/>
          </p:cNvSpPr>
          <p:nvPr/>
        </p:nvSpPr>
        <p:spPr>
          <a:xfrm>
            <a:off x="1104900" y="27559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>
            <a:lvl1pPr marL="444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8890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1333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17780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2222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26670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3111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35560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4000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r>
              <a:rPr lang="en-AU" dirty="0"/>
              <a:t>LIC perspective</a:t>
            </a:r>
          </a:p>
          <a:p>
            <a:pPr lvl="1"/>
            <a:r>
              <a:rPr lang="en-AU" dirty="0" smtClean="0"/>
              <a:t>Screening 1500-2000 young sires</a:t>
            </a:r>
          </a:p>
          <a:p>
            <a:pPr lvl="1"/>
            <a:r>
              <a:rPr lang="en-AU" dirty="0" smtClean="0"/>
              <a:t>Select top180 to enter progeny testing and to be used as genomic young sires</a:t>
            </a:r>
          </a:p>
          <a:p>
            <a:pPr lvl="1"/>
            <a:r>
              <a:rPr lang="en-AU" dirty="0" smtClean="0"/>
              <a:t>125k animals genotyped</a:t>
            </a:r>
            <a:r>
              <a:rPr lang="en-AU" dirty="0"/>
              <a:t> </a:t>
            </a:r>
            <a:r>
              <a:rPr lang="en-AU" dirty="0" smtClean="0"/>
              <a:t>– 100k are females</a:t>
            </a:r>
          </a:p>
          <a:p>
            <a:pPr lvl="1"/>
            <a:r>
              <a:rPr lang="en-AU" dirty="0" smtClean="0"/>
              <a:t>Genotype exchange between LIC and CRV-</a:t>
            </a:r>
            <a:r>
              <a:rPr lang="en-AU" dirty="0" err="1" smtClean="0"/>
              <a:t>Ambreed</a:t>
            </a:r>
            <a:r>
              <a:rPr lang="en-AU" dirty="0" smtClean="0"/>
              <a:t> for common use sires</a:t>
            </a:r>
          </a:p>
        </p:txBody>
      </p:sp>
      <p:pic>
        <p:nvPicPr>
          <p:cNvPr id="2" name="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92100" y="8590280"/>
            <a:ext cx="812800" cy="812800"/>
          </a:xfrm>
          <a:prstGeom prst="rect">
            <a:avLst/>
          </a:prstGeom>
        </p:spPr>
      </p:pic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976100" y="87249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616285"/>
      </p:ext>
    </p:extLst>
  </p:cSld>
  <p:clrMapOvr>
    <a:masterClrMapping/>
  </p:clrMapOvr>
  <p:transition spd="med" advTm="5335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07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9" objId="2"/>
        <p14:stopEvt time="50929" objId="2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sted-image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0613043" y="8477850"/>
            <a:ext cx="2226657" cy="1136050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en-AU" dirty="0"/>
              <a:t>LIC perspective</a:t>
            </a:r>
          </a:p>
          <a:p>
            <a:pPr lvl="1"/>
            <a:r>
              <a:rPr lang="en-AU" dirty="0"/>
              <a:t>Genomic evaluations across breed </a:t>
            </a:r>
            <a:r>
              <a:rPr lang="en-AU" dirty="0" smtClean="0"/>
              <a:t/>
            </a:r>
            <a:br>
              <a:rPr lang="en-AU" dirty="0" smtClean="0"/>
            </a:br>
            <a:r>
              <a:rPr lang="en-AU" dirty="0" smtClean="0"/>
              <a:t>(</a:t>
            </a:r>
            <a:r>
              <a:rPr lang="en-AU" dirty="0"/>
              <a:t>HF, J and </a:t>
            </a:r>
            <a:r>
              <a:rPr lang="en-AU" dirty="0" err="1"/>
              <a:t>HFxJ</a:t>
            </a:r>
            <a:r>
              <a:rPr lang="en-AU" dirty="0"/>
              <a:t>)</a:t>
            </a:r>
          </a:p>
          <a:p>
            <a:pPr lvl="1"/>
            <a:r>
              <a:rPr lang="en-AU" dirty="0"/>
              <a:t>Simplified single step method since </a:t>
            </a:r>
            <a:r>
              <a:rPr lang="en-AU" dirty="0" smtClean="0"/>
              <a:t>2013 using 50k SNP panel</a:t>
            </a:r>
            <a:endParaRPr lang="en-AU" dirty="0"/>
          </a:p>
          <a:p>
            <a:pPr lvl="2"/>
            <a:r>
              <a:rPr lang="en-AU" dirty="0"/>
              <a:t>Run after the traditional evaluations </a:t>
            </a:r>
            <a:r>
              <a:rPr lang="mr-IN" dirty="0"/>
              <a:t>–</a:t>
            </a:r>
            <a:r>
              <a:rPr lang="en-AU" dirty="0"/>
              <a:t> every 3 </a:t>
            </a:r>
            <a:r>
              <a:rPr lang="en-AU" dirty="0" smtClean="0"/>
              <a:t>weeks</a:t>
            </a:r>
          </a:p>
          <a:p>
            <a:pPr lvl="1"/>
            <a:r>
              <a:rPr lang="en-AU" dirty="0" smtClean="0"/>
              <a:t>Quality control on each genomic evaluation run</a:t>
            </a:r>
            <a:endParaRPr lang="en-AU" dirty="0"/>
          </a:p>
        </p:txBody>
      </p:sp>
      <p:sp>
        <p:nvSpPr>
          <p:cNvPr id="6" name="Shape 137"/>
          <p:cNvSpPr>
            <a:spLocks noGrp="1"/>
          </p:cNvSpPr>
          <p:nvPr>
            <p:ph type="title"/>
          </p:nvPr>
        </p:nvSpPr>
        <p:spPr>
          <a:xfrm>
            <a:off x="952500" y="444500"/>
            <a:ext cx="11099800" cy="2159000"/>
          </a:xfrm>
          <a:prstGeom prst="rect">
            <a:avLst/>
          </a:prstGeom>
        </p:spPr>
        <p:txBody>
          <a:bodyPr>
            <a:normAutofit fontScale="90000"/>
          </a:bodyPr>
          <a:lstStyle>
            <a:lvl1pPr>
              <a:defRPr>
                <a:solidFill>
                  <a:srgbClr val="009CDE"/>
                </a:solidFill>
              </a:defRPr>
            </a:lvl1pPr>
          </a:lstStyle>
          <a:p>
            <a:r>
              <a:rPr lang="en-AU" dirty="0"/>
              <a:t/>
            </a:r>
            <a:br>
              <a:rPr lang="en-AU" dirty="0"/>
            </a:br>
            <a:r>
              <a:rPr lang="en-AU" dirty="0"/>
              <a:t>Genomic evaluation in NZ</a:t>
            </a:r>
            <a:br>
              <a:rPr lang="en-AU" dirty="0"/>
            </a:br>
            <a:endParaRPr dirty="0"/>
          </a:p>
        </p:txBody>
      </p:sp>
      <p:pic>
        <p:nvPicPr>
          <p:cNvPr id="2" name="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07975" y="8639475"/>
            <a:ext cx="812800" cy="812800"/>
          </a:xfrm>
          <a:prstGeom prst="rect">
            <a:avLst/>
          </a:prstGeom>
        </p:spPr>
      </p:pic>
      <p:pic>
        <p:nvPicPr>
          <p:cNvPr id="5" name="Sound 4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976100" y="87249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948565"/>
      </p:ext>
    </p:extLst>
  </p:cSld>
  <p:clrMapOvr>
    <a:masterClrMapping/>
  </p:clrMapOvr>
  <p:transition spd="med" advTm="3501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38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9" objId="2"/>
        <p14:stopEvt time="34073" objId="2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sted-image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0613043" y="8477850"/>
            <a:ext cx="2226657" cy="1136050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AU" dirty="0"/>
              <a:t>LIC </a:t>
            </a:r>
            <a:r>
              <a:rPr lang="en-AU" dirty="0" smtClean="0"/>
              <a:t>perspective</a:t>
            </a:r>
          </a:p>
          <a:p>
            <a:r>
              <a:rPr lang="en-AU" dirty="0" smtClean="0"/>
              <a:t>Completed </a:t>
            </a:r>
            <a:r>
              <a:rPr lang="en-AU" dirty="0"/>
              <a:t>B</a:t>
            </a:r>
            <a:r>
              <a:rPr lang="en-AU" dirty="0" smtClean="0"/>
              <a:t>ayesian GWAS study using120k animals imputed to sequence</a:t>
            </a:r>
          </a:p>
          <a:p>
            <a:pPr lvl="1"/>
            <a:r>
              <a:rPr lang="en-AU" dirty="0" smtClean="0"/>
              <a:t>Select trait specific SNP from GWAS + a common SNP scaffold based 14k GGP chip</a:t>
            </a:r>
          </a:p>
          <a:p>
            <a:r>
              <a:rPr lang="en-AU" dirty="0" smtClean="0"/>
              <a:t>Across breed genomic single step marker model (Fernando et al., 2016) </a:t>
            </a:r>
          </a:p>
        </p:txBody>
      </p:sp>
      <p:sp>
        <p:nvSpPr>
          <p:cNvPr id="6" name="Shape 137"/>
          <p:cNvSpPr>
            <a:spLocks noGrp="1"/>
          </p:cNvSpPr>
          <p:nvPr>
            <p:ph type="title"/>
          </p:nvPr>
        </p:nvSpPr>
        <p:spPr>
          <a:xfrm>
            <a:off x="952500" y="444500"/>
            <a:ext cx="11099800" cy="2159000"/>
          </a:xfrm>
          <a:prstGeom prst="rect">
            <a:avLst/>
          </a:prstGeom>
        </p:spPr>
        <p:txBody>
          <a:bodyPr>
            <a:normAutofit fontScale="90000"/>
          </a:bodyPr>
          <a:lstStyle>
            <a:lvl1pPr>
              <a:defRPr>
                <a:solidFill>
                  <a:srgbClr val="009CDE"/>
                </a:solidFill>
              </a:defRPr>
            </a:lvl1pPr>
          </a:lstStyle>
          <a:p>
            <a:r>
              <a:rPr lang="en-AU" dirty="0"/>
              <a:t/>
            </a:r>
            <a:br>
              <a:rPr lang="en-AU" dirty="0"/>
            </a:br>
            <a:r>
              <a:rPr lang="en-AU" dirty="0"/>
              <a:t>Genomic evaluation </a:t>
            </a:r>
            <a:r>
              <a:rPr lang="en-AU" dirty="0" smtClean="0"/>
              <a:t/>
            </a:r>
            <a:br>
              <a:rPr lang="en-AU" dirty="0" smtClean="0"/>
            </a:br>
            <a:r>
              <a:rPr lang="en-AU" dirty="0" smtClean="0"/>
              <a:t>Changes in 2017</a:t>
            </a:r>
            <a:r>
              <a:rPr lang="en-AU" dirty="0"/>
              <a:t/>
            </a:r>
            <a:br>
              <a:rPr lang="en-AU" dirty="0"/>
            </a:br>
            <a:endParaRPr dirty="0"/>
          </a:p>
        </p:txBody>
      </p:sp>
      <p:pic>
        <p:nvPicPr>
          <p:cNvPr id="2" name="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9700" y="8639475"/>
            <a:ext cx="812800" cy="812800"/>
          </a:xfrm>
          <a:prstGeom prst="rect">
            <a:avLst/>
          </a:prstGeom>
        </p:spPr>
      </p:pic>
      <p:pic>
        <p:nvPicPr>
          <p:cNvPr id="5" name="Sound 4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976100" y="87249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455485"/>
      </p:ext>
    </p:extLst>
  </p:cSld>
  <p:clrMapOvr>
    <a:masterClrMapping/>
  </p:clrMapOvr>
  <p:transition spd="med" advTm="5108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89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0" objId="2"/>
        <p14:stopEvt time="49118" objId="2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sted-image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0613043" y="8477850"/>
            <a:ext cx="2226657" cy="1136050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AU" dirty="0" smtClean="0"/>
              <a:t>MACE evaluations are blended into the national evaluations for international sires</a:t>
            </a:r>
          </a:p>
          <a:p>
            <a:r>
              <a:rPr lang="en-AU" dirty="0" smtClean="0"/>
              <a:t>Sire analysts use MACE </a:t>
            </a:r>
            <a:r>
              <a:rPr lang="en-AU" dirty="0"/>
              <a:t>evaluations </a:t>
            </a:r>
            <a:r>
              <a:rPr lang="en-AU" dirty="0" smtClean="0"/>
              <a:t>for selection of international sires</a:t>
            </a:r>
          </a:p>
          <a:p>
            <a:pPr lvl="1"/>
            <a:r>
              <a:rPr lang="en-AU" dirty="0" smtClean="0"/>
              <a:t>Usefulness is limited by across country genetic correlations and trait definition </a:t>
            </a:r>
          </a:p>
        </p:txBody>
      </p:sp>
      <p:sp>
        <p:nvSpPr>
          <p:cNvPr id="6" name="Shape 137"/>
          <p:cNvSpPr>
            <a:spLocks noGrp="1"/>
          </p:cNvSpPr>
          <p:nvPr>
            <p:ph type="title"/>
          </p:nvPr>
        </p:nvSpPr>
        <p:spPr>
          <a:xfrm>
            <a:off x="952500" y="444500"/>
            <a:ext cx="11099800" cy="2159000"/>
          </a:xfrm>
          <a:prstGeom prst="rect">
            <a:avLst/>
          </a:prstGeom>
        </p:spPr>
        <p:txBody>
          <a:bodyPr>
            <a:normAutofit fontScale="90000"/>
          </a:bodyPr>
          <a:lstStyle>
            <a:lvl1pPr>
              <a:defRPr>
                <a:solidFill>
                  <a:srgbClr val="009CDE"/>
                </a:solidFill>
              </a:defRPr>
            </a:lvl1pPr>
          </a:lstStyle>
          <a:p>
            <a:r>
              <a:rPr lang="en-AU" dirty="0"/>
              <a:t/>
            </a:r>
            <a:br>
              <a:rPr lang="en-AU" dirty="0"/>
            </a:br>
            <a:r>
              <a:rPr lang="en-AU" dirty="0" smtClean="0"/>
              <a:t>MACE</a:t>
            </a:r>
            <a:r>
              <a:rPr lang="en-AU" dirty="0"/>
              <a:t/>
            </a:r>
            <a:br>
              <a:rPr lang="en-AU" dirty="0"/>
            </a:br>
            <a:endParaRPr dirty="0"/>
          </a:p>
        </p:txBody>
      </p:sp>
      <p:pic>
        <p:nvPicPr>
          <p:cNvPr id="2" name="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9700" y="8676640"/>
            <a:ext cx="812800" cy="812800"/>
          </a:xfrm>
          <a:prstGeom prst="rect">
            <a:avLst/>
          </a:prstGeom>
        </p:spPr>
      </p:pic>
      <p:pic>
        <p:nvPicPr>
          <p:cNvPr id="5" name="Sound 4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976100" y="87249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591697"/>
      </p:ext>
    </p:extLst>
  </p:cSld>
  <p:clrMapOvr>
    <a:masterClrMapping/>
  </p:clrMapOvr>
  <p:transition spd="med" advTm="6748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57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0" objId="2"/>
        <p14:stopEvt time="65944" objId="2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sted-image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0613043" y="8477850"/>
            <a:ext cx="2226657" cy="1136050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AU" dirty="0" err="1" smtClean="0"/>
              <a:t>Interbull</a:t>
            </a:r>
            <a:r>
              <a:rPr lang="en-AU" dirty="0" smtClean="0"/>
              <a:t> trend validation methods are used routinely as a quality check of the national genetic evaluation</a:t>
            </a:r>
          </a:p>
          <a:p>
            <a:pPr lvl="1"/>
            <a:r>
              <a:rPr lang="en-AU" dirty="0" smtClean="0"/>
              <a:t>Method III used routinely</a:t>
            </a:r>
          </a:p>
          <a:p>
            <a:r>
              <a:rPr lang="en-AU" dirty="0" smtClean="0"/>
              <a:t>Concerns over the viability of this method </a:t>
            </a:r>
            <a:endParaRPr lang="en-AU" dirty="0"/>
          </a:p>
          <a:p>
            <a:pPr lvl="1"/>
            <a:r>
              <a:rPr lang="en-AU" dirty="0" smtClean="0"/>
              <a:t>Genomic pre-selection widespread – at what point do the genomic </a:t>
            </a:r>
            <a:r>
              <a:rPr lang="en-AU" dirty="0"/>
              <a:t>evaluation </a:t>
            </a:r>
            <a:r>
              <a:rPr lang="en-AU" dirty="0" smtClean="0"/>
              <a:t>methods supersede traditional evaluation methods in terms of unbiasedness?</a:t>
            </a:r>
          </a:p>
          <a:p>
            <a:pPr lvl="1"/>
            <a:r>
              <a:rPr lang="en-AU" dirty="0" smtClean="0"/>
              <a:t>Sires getting reproof and progeny test daughters simultaneously</a:t>
            </a:r>
          </a:p>
          <a:p>
            <a:pPr lvl="1"/>
            <a:r>
              <a:rPr lang="en-AU" dirty="0" smtClean="0"/>
              <a:t>Reduction/demise of progeny testing </a:t>
            </a:r>
            <a:r>
              <a:rPr lang="mr-IN" dirty="0" smtClean="0"/>
              <a:t>–</a:t>
            </a:r>
            <a:r>
              <a:rPr lang="en-AU" dirty="0" smtClean="0"/>
              <a:t> lower accuracy of first proofs</a:t>
            </a:r>
          </a:p>
        </p:txBody>
      </p:sp>
      <p:sp>
        <p:nvSpPr>
          <p:cNvPr id="6" name="Shape 137"/>
          <p:cNvSpPr>
            <a:spLocks noGrp="1"/>
          </p:cNvSpPr>
          <p:nvPr>
            <p:ph type="title"/>
          </p:nvPr>
        </p:nvSpPr>
        <p:spPr>
          <a:xfrm>
            <a:off x="952500" y="444500"/>
            <a:ext cx="11099800" cy="2159000"/>
          </a:xfrm>
          <a:prstGeom prst="rect">
            <a:avLst/>
          </a:prstGeom>
        </p:spPr>
        <p:txBody>
          <a:bodyPr>
            <a:normAutofit fontScale="90000"/>
          </a:bodyPr>
          <a:lstStyle>
            <a:lvl1pPr>
              <a:defRPr>
                <a:solidFill>
                  <a:srgbClr val="009CDE"/>
                </a:solidFill>
              </a:defRPr>
            </a:lvl1pPr>
          </a:lstStyle>
          <a:p>
            <a:r>
              <a:rPr lang="en-AU" dirty="0"/>
              <a:t/>
            </a:r>
            <a:br>
              <a:rPr lang="en-AU" dirty="0"/>
            </a:br>
            <a:r>
              <a:rPr lang="en-AU" dirty="0" smtClean="0"/>
              <a:t>MACE</a:t>
            </a:r>
            <a:r>
              <a:rPr lang="en-AU" dirty="0"/>
              <a:t/>
            </a:r>
            <a:br>
              <a:rPr lang="en-AU" dirty="0"/>
            </a:br>
            <a:endParaRPr dirty="0"/>
          </a:p>
        </p:txBody>
      </p:sp>
      <p:pic>
        <p:nvPicPr>
          <p:cNvPr id="2" name="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65100" y="8639475"/>
            <a:ext cx="812800" cy="812800"/>
          </a:xfrm>
          <a:prstGeom prst="rect">
            <a:avLst/>
          </a:prstGeom>
        </p:spPr>
      </p:pic>
      <p:pic>
        <p:nvPicPr>
          <p:cNvPr id="5" name="Sound 4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976100" y="87249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60314"/>
      </p:ext>
    </p:extLst>
  </p:cSld>
  <p:clrMapOvr>
    <a:masterClrMapping/>
  </p:clrMapOvr>
  <p:transition spd="med" advTm="766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742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0" objId="2"/>
        <p14:stopEvt time="74424" objId="2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sted-image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0613043" y="8477850"/>
            <a:ext cx="2226657" cy="1136050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Shape 137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>
            <a:lvl1pPr>
              <a:defRPr>
                <a:solidFill>
                  <a:srgbClr val="009CDE"/>
                </a:solidFill>
              </a:defRPr>
            </a:lvl1pPr>
          </a:lstStyle>
          <a:p>
            <a:r>
              <a:rPr lang="en-AU" smtClean="0"/>
              <a:t/>
            </a:r>
            <a:br>
              <a:rPr lang="en-AU" smtClean="0"/>
            </a:br>
            <a:r>
              <a:rPr lang="en-AU" smtClean="0"/>
              <a:t>GMACE</a:t>
            </a:r>
            <a:br>
              <a:rPr lang="en-AU" smtClean="0"/>
            </a:br>
            <a:endParaRPr lang="en-A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smtClean="0"/>
              <a:t>NZ does not participate in GMACE – no national genomic evaluation</a:t>
            </a:r>
          </a:p>
          <a:p>
            <a:r>
              <a:rPr lang="en-AU" smtClean="0"/>
              <a:t>Virtually no demand for GMACE results from the industry</a:t>
            </a:r>
          </a:p>
          <a:p>
            <a:r>
              <a:rPr lang="en-AU" smtClean="0"/>
              <a:t>GMACE for Holstein and not for Jersey limits it’s usefulness in NZ</a:t>
            </a:r>
          </a:p>
          <a:p>
            <a:r>
              <a:rPr lang="en-AU" smtClean="0"/>
              <a:t>Scope for improved use of GMACE to screen international genomic young sires suitable for NZ</a:t>
            </a:r>
            <a:endParaRPr lang="en-AU" dirty="0" smtClean="0"/>
          </a:p>
        </p:txBody>
      </p:sp>
      <p:pic>
        <p:nvPicPr>
          <p:cNvPr id="7" name="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9700" y="8639475"/>
            <a:ext cx="812800" cy="812800"/>
          </a:xfrm>
          <a:prstGeom prst="rect">
            <a:avLst/>
          </a:prstGeom>
        </p:spPr>
      </p:pic>
      <p:pic>
        <p:nvPicPr>
          <p:cNvPr id="8" name="Sound 7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976100" y="87249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882061"/>
      </p:ext>
    </p:extLst>
  </p:cSld>
  <p:clrMapOvr>
    <a:masterClrMapping/>
  </p:clrMapOvr>
  <p:transition spd="med" advTm="5601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455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0" objId="7"/>
        <p14:stopEvt time="54718" objId="7"/>
      </p14:showEvtLst>
    </p:ext>
  </p:extLs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251</TotalTime>
  <Words>377</Words>
  <Application>Microsoft Office PowerPoint</Application>
  <PresentationFormat>Custom</PresentationFormat>
  <Paragraphs>54</Paragraphs>
  <Slides>11</Slides>
  <Notes>1</Notes>
  <HiddenSlides>0</HiddenSlides>
  <MMClips>22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Helvetica</vt:lpstr>
      <vt:lpstr>Helvetica Light</vt:lpstr>
      <vt:lpstr>Helvetica Neue</vt:lpstr>
      <vt:lpstr>White</vt:lpstr>
      <vt:lpstr>The New Zealand experience and thoughts on future validation of models</vt:lpstr>
      <vt:lpstr>Introduction</vt:lpstr>
      <vt:lpstr>Background</vt:lpstr>
      <vt:lpstr> Genomic evaluation in NZ </vt:lpstr>
      <vt:lpstr> Genomic evaluation in NZ </vt:lpstr>
      <vt:lpstr> Genomic evaluation  Changes in 2017 </vt:lpstr>
      <vt:lpstr> MACE </vt:lpstr>
      <vt:lpstr> MACE </vt:lpstr>
      <vt:lpstr> GMACE </vt:lpstr>
      <vt:lpstr> GMACE </vt:lpstr>
      <vt:lpstr>Questions? Email: bharris@lic.co.nz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Valentina Palucci</dc:creator>
  <cp:lastModifiedBy>Valentina Palucci</cp:lastModifiedBy>
  <cp:revision>22</cp:revision>
  <dcterms:modified xsi:type="dcterms:W3CDTF">2017-02-03T07:45:57Z</dcterms:modified>
</cp:coreProperties>
</file>